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제목 텍스트</a:t>
            </a:r>
          </a:p>
        </p:txBody>
      </p:sp>
      <p:sp>
        <p:nvSpPr>
          <p:cNvPr id="12" name="본문 첫 번째 줄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여기에 인용을 입력하십시오.”"/>
          <p:cNvSpPr txBox="1"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pPr/>
            <a:r>
              <a:t>“여기에 인용을 입력하십시오.”</a:t>
            </a:r>
          </a:p>
        </p:txBody>
      </p:sp>
      <p:sp>
        <p:nvSpPr>
          <p:cNvPr id="95" name="슬라이드 번호"/>
          <p:cNvSpPr txBox="1"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이미지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슬라이드 번호"/>
          <p:cNvSpPr txBox="1"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슬라이드 번호"/>
          <p:cNvSpPr txBox="1"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이미지"/>
          <p:cNvSpPr/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제목 텍스트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제목 텍스트</a:t>
            </a:r>
          </a:p>
        </p:txBody>
      </p:sp>
      <p:sp>
        <p:nvSpPr>
          <p:cNvPr id="22" name="본문 첫 번째 줄…"/>
          <p:cNvSpPr txBox="1"/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3" name="슬라이드 번호"/>
          <p:cNvSpPr txBox="1"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텍스트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1" name="슬라이드 번호"/>
          <p:cNvSpPr txBox="1"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이미지"/>
          <p:cNvSpPr/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제목 텍스트"/>
          <p:cNvSpPr txBox="1"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제목 텍스트</a:t>
            </a:r>
          </a:p>
        </p:txBody>
      </p:sp>
      <p:sp>
        <p:nvSpPr>
          <p:cNvPr id="40" name="본문 첫 번째 줄…"/>
          <p:cNvSpPr txBox="1"/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1" name="슬라이드 번호"/>
          <p:cNvSpPr txBox="1"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7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슬라이드 번호"/>
          <p:cNvSpPr txBox="1"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이미지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7" name="본문 첫 번째 줄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8" name="슬라이드 번호"/>
          <p:cNvSpPr txBox="1"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본문 첫 번째 줄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6" name="슬라이드 번호"/>
          <p:cNvSpPr txBox="1"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이미지"/>
          <p:cNvSpPr/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이미지"/>
          <p:cNvSpPr/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이미지"/>
          <p:cNvSpPr/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슬라이드 번호"/>
          <p:cNvSpPr txBox="1"/>
          <p:nvPr>
            <p:ph type="sldNum" sz="quarter" idx="2"/>
          </p:nvPr>
        </p:nvSpPr>
        <p:spPr>
          <a:xfrm>
            <a:off x="6326428" y="9245600"/>
            <a:ext cx="339244" cy="3683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3" name="본문 첫 번째 줄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6326428" y="9258300"/>
            <a:ext cx="339244" cy="3683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pple SD 산돌고딕 Neo 옅은체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Relationship Id="rId3" Type="http://schemas.openxmlformats.org/officeDocument/2006/relationships/hyperlink" Target="http://cafe.naver.com/kingwangking/267428" TargetMode="External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아이폰 프로그래밍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아이폰 프로그래밍</a:t>
            </a:r>
          </a:p>
        </p:txBody>
      </p:sp>
      <p:sp>
        <p:nvSpPr>
          <p:cNvPr id="120" name="스마트금융과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스마트금융과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wift 배열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배열</a:t>
            </a:r>
          </a:p>
        </p:txBody>
      </p:sp>
      <p:sp>
        <p:nvSpPr>
          <p:cNvPr id="147" name="배열의 조작 - 지정한 위치에 요소 제거(remove) &lt;배열의 이름&gt;.remove(at:&lt;지정 위치&gt; )  var strArray9 = [“A”, “B”, “C”] strArray9.remove(at: 1) print(strArray9)                              // [“A”,”C”]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배열의 조작 - 지정한 위치에 요소 제거(remove)</a:t>
            </a:r>
            <a:br/>
            <a:r>
              <a:t>&lt;배열의 이름&gt;.remove(at:&lt;지정 위치&gt; )</a:t>
            </a:r>
            <a:br/>
            <a:br/>
            <a:r>
              <a:t>var strArray9 = [“A”, “B”, “C”]</a:t>
            </a:r>
            <a:br/>
            <a:r>
              <a:t>strArray9.remove(at: 1)</a:t>
            </a:r>
            <a:br/>
            <a:r>
              <a:t>print(strArray9)                             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// [“A”,”C”]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wift 배열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배열</a:t>
            </a:r>
          </a:p>
        </p:txBody>
      </p:sp>
      <p:sp>
        <p:nvSpPr>
          <p:cNvPr id="150" name="배열의 조작 - 모든 요소 제거(removeAll) &lt;배열의 이름&gt;.removeAll()  var strArray10 = [“A”, “B”, “C”] strArray10.removeAll() print(strArray10)                            // []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배열의 조작 - 모든 요소 제거(removeAll)</a:t>
            </a:r>
            <a:br/>
            <a:r>
              <a:t>&lt;배열의 이름&gt;.removeAll()</a:t>
            </a:r>
            <a:br/>
            <a:br/>
            <a:r>
              <a:t>var strArray10 = [“A”, “B”, “C”]</a:t>
            </a:r>
            <a:br/>
            <a:r>
              <a:t>strArray10.removeAll()</a:t>
            </a:r>
            <a:br/>
            <a:r>
              <a:t>print(strArray10)                           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// []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wift 배열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배열</a:t>
            </a:r>
          </a:p>
        </p:txBody>
      </p:sp>
      <p:sp>
        <p:nvSpPr>
          <p:cNvPr id="153" name="배열의 조작 - 배열 오름차순 정렬 &lt;배열의 이름&gt;.sorted( by: &lt; )  var intArray11 = [4,3,1,5,2] var sortArray11 = intArray11.sorted(by: &lt;) print(sortArray11)                   // [1,2,3,4,5]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3484" indent="-443484" defTabSz="566674">
              <a:spcBef>
                <a:spcPts val="4000"/>
              </a:spcBef>
              <a:defRPr sz="3686"/>
            </a:pPr>
            <a:r>
              <a:t>배열의 조작 - 배열 오름차순 정렬</a:t>
            </a:r>
            <a:br/>
            <a:r>
              <a:t>&lt;배열의 이름&gt;.sorted( by: &lt; )</a:t>
            </a:r>
            <a:br/>
            <a:br/>
            <a:r>
              <a:t>var intArray11 = [4,3,1,5,2]</a:t>
            </a:r>
            <a:br/>
            <a:r>
              <a:t>var sortArray11 = intArray11.sorted(by: &lt;)</a:t>
            </a:r>
            <a:br/>
            <a:r>
              <a:t>print(sortArray11)                  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// [1,2,3,4,5]</a:t>
            </a:r>
            <a:endParaRPr>
              <a:solidFill>
                <a:schemeClr val="accent2">
                  <a:hueOff val="-1342298"/>
                  <a:satOff val="-4651"/>
                  <a:lumOff val="19617"/>
                </a:schemeClr>
              </a:solidFill>
            </a:endParaRPr>
          </a:p>
          <a:p>
            <a:pPr marL="443484" indent="-443484" defTabSz="566674">
              <a:spcBef>
                <a:spcPts val="4000"/>
              </a:spcBef>
              <a:defRPr sz="3686"/>
            </a:pPr>
            <a:endParaRPr>
              <a:solidFill>
                <a:schemeClr val="accent2">
                  <a:hueOff val="-1342298"/>
                  <a:satOff val="-4651"/>
                  <a:lumOff val="19617"/>
                </a:schemeClr>
              </a:solidFill>
            </a:endParaRPr>
          </a:p>
          <a:p>
            <a:pPr marL="443484" indent="-443484" defTabSz="566674">
              <a:spcBef>
                <a:spcPts val="4000"/>
              </a:spcBef>
              <a:defRPr sz="3686"/>
            </a:pPr>
            <a:r>
              <a:t>배열의 조작 - 배열 내림차순 정렬</a:t>
            </a:r>
            <a:br/>
            <a:r>
              <a:t>&lt;배열의 이름&gt;.sorted( by: &gt; )</a:t>
            </a:r>
          </a:p>
        </p:txBody>
      </p:sp>
      <p:pic>
        <p:nvPicPr>
          <p:cNvPr id="154" name="스크린샷 2017-12-20 오후 3.01.19.png" descr="스크린샷 2017-12-20 오후 3.01.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0275" y="6264473"/>
            <a:ext cx="5867400" cy="8509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wift 딕셔너리(Dictionary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딕셔너리(Dictionary)</a:t>
            </a:r>
          </a:p>
        </p:txBody>
      </p:sp>
      <p:sp>
        <p:nvSpPr>
          <p:cNvPr id="157" name="Dictionary : 키와 값으로 구성된 자료형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Dictionary : 키와 값으로 구성된 자료형</a:t>
            </a:r>
          </a:p>
          <a:p>
            <a:pPr/>
            <a:r>
              <a:t>사전에서 찾고 싶은 단어로 정보를 찾아본다.</a:t>
            </a:r>
          </a:p>
          <a:p>
            <a:pPr/>
            <a:r>
              <a:t>예&gt; 01022223333:홍길동, 01012341234:이순신</a:t>
            </a:r>
            <a:br/>
            <a:r>
              <a:t>예&gt; 72523:삼성전자, 18383:LG전자</a:t>
            </a:r>
          </a:p>
          <a:p>
            <a:pPr/>
            <a:r>
              <a:t>딕셔너리 이름[키] = 요소  // </a:t>
            </a:r>
            <a:r>
              <a:rPr sz="3000"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intDictionary[02523] = “SEC”       </a:t>
            </a:r>
            <a:br>
              <a:rPr sz="3000"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</a:br>
            <a:r>
              <a:t>배열[인덱스] = 요소         //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 intArray[3] = 3</a:t>
            </a:r>
          </a:p>
        </p:txBody>
      </p:sp>
      <p:pic>
        <p:nvPicPr>
          <p:cNvPr id="158" name="스크린샷 2017-12-20 오후 3.18.15.png" descr="스크린샷 2017-12-20 오후 3.18.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03400" y="8420546"/>
            <a:ext cx="8153400" cy="10922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wift 딕셔너리(Dictionary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딕셔너리(Dictionary)</a:t>
            </a:r>
          </a:p>
        </p:txBody>
      </p:sp>
      <p:sp>
        <p:nvSpPr>
          <p:cNvPr id="161" name="빈 딕셔너리 만들기 값이 없으므로 자료형을 자동으로 설정할 수 없기 때문에, 반드시 자료형을 직접 지정해야 함  var &lt;딕셔너리 이름&gt;: [ &lt;자료형&gt; : &lt;자료형&gt; ] = [ : ] var &lt;딕셔너리 이름&gt;: [ &lt;자료형&gt; : &lt;자료형&gt; ]()  var emptyDictionary1:[String:Int] = [ : ]      // [:] var emptyDictionary2:[String:Int]()             // [:]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빈 딕셔너리 만들기</a:t>
            </a:r>
            <a:br/>
            <a:r>
              <a:t>값이 없으므로 자료형을 자동으로 설정할 수 없기 때문에, 반드시 자료형을 직접 지정해야 함</a:t>
            </a:r>
            <a:br/>
            <a:br/>
            <a:r>
              <a:t>var &lt;딕셔너리 이름&gt;: [ &lt;자료형&gt; : &lt;자료형&gt; ] = [ : ]</a:t>
            </a:r>
            <a:br/>
            <a:r>
              <a:t>var &lt;딕셔너리 이름&gt;: [ &lt;자료형&gt; : &lt;자료형&gt; ]()</a:t>
            </a:r>
            <a:br/>
            <a:br/>
            <a:r>
              <a:t>var emptyDictionary1:[String:Int] = [ : ]     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// [:]</a:t>
            </a:r>
            <a:b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</a:br>
            <a:r>
              <a:t>var emptyDictionary2:[String:Int]()            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// [:]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wift 딕셔너리(Dictionary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딕셔너리(Dictionary)</a:t>
            </a:r>
          </a:p>
        </p:txBody>
      </p:sp>
      <p:sp>
        <p:nvSpPr>
          <p:cNvPr id="164" name="요소 갯수 확인 &lt;딕셔너리 이름&gt;.count  var strDictionary2 = [“a”:”A”, “b”:”B”, “c”:”C”] print(strDictionary.count)                   // 3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요소 갯수 확인</a:t>
            </a:r>
            <a:br/>
            <a:r>
              <a:t>&lt;딕셔너리 이름&gt;.count</a:t>
            </a:r>
            <a:br/>
            <a:br/>
            <a:r>
              <a:t>var strDictionary2 = [“a”:”A”, “b”:”B”, “c”:”C”]</a:t>
            </a:r>
            <a:br/>
            <a:r>
              <a:t>print(strDictionary.count)                  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//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wift 딕셔너리(Dictionary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딕셔너리(Dictionary)</a:t>
            </a:r>
          </a:p>
        </p:txBody>
      </p:sp>
      <p:sp>
        <p:nvSpPr>
          <p:cNvPr id="167" name="요소 확인 &lt;딕셔너리 이름&gt;[ &lt;키&gt; ]"/>
          <p:cNvSpPr txBox="1"/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 anchor="t"/>
          <a:lstStyle/>
          <a:p>
            <a:pPr/>
            <a:r>
              <a:t>요소 확인</a:t>
            </a:r>
            <a:br/>
            <a:r>
              <a:t>&lt;딕셔너리 이름&gt;[ &lt;키&gt; ]</a:t>
            </a:r>
          </a:p>
        </p:txBody>
      </p:sp>
      <p:pic>
        <p:nvPicPr>
          <p:cNvPr id="168" name="스크린샷 2017-12-20 오후 3.35.44.png" descr="스크린샷 2017-12-20 오후 3.35.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7601" y="3879980"/>
            <a:ext cx="10218010" cy="5582364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wift 딕셔너리(Dictionary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딕셔너리(Dictionary)</a:t>
            </a:r>
          </a:p>
        </p:txBody>
      </p:sp>
      <p:sp>
        <p:nvSpPr>
          <p:cNvPr id="171" name="모든 요소 확인 for (&lt;키를 넣을 변수&gt;,&lt;값을 넣을 변수&gt;) in &lt;딕셔너리 이름&gt;{  {"/>
          <p:cNvSpPr txBox="1"/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 anchor="t"/>
          <a:lstStyle/>
          <a:p>
            <a:pPr/>
            <a:r>
              <a:t>모든 요소 확인</a:t>
            </a:r>
            <a:br/>
            <a:r>
              <a:rPr sz="3400"/>
              <a:t>for (&lt;키를 넣을 변수&gt;,&lt;값을 넣을 변수&gt;) in &lt;딕셔너리 이름&gt;{</a:t>
            </a:r>
            <a:br>
              <a:rPr sz="3400"/>
            </a:br>
            <a:br>
              <a:rPr sz="3400"/>
            </a:br>
            <a:r>
              <a:rPr sz="3400"/>
              <a:t>{</a:t>
            </a:r>
          </a:p>
        </p:txBody>
      </p:sp>
      <p:pic>
        <p:nvPicPr>
          <p:cNvPr id="172" name="스크린샷 2017-12-20 오후 3.59.59.png" descr="스크린샷 2017-12-20 오후 3.59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81722" y="5425182"/>
            <a:ext cx="4838701" cy="33147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wift 딕셔너리(Dictionary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딕셔너리(Dictionary)</a:t>
            </a:r>
          </a:p>
        </p:txBody>
      </p:sp>
      <p:sp>
        <p:nvSpPr>
          <p:cNvPr id="175" name="딕셔너리에 요소 추가 &lt;딕셔너리 이름&gt;[ &lt;키&gt; ] = &lt;값&gt;  var strDictionary5 = [“a”:”가”, “b”:”나”] strDictionary5[“x”] = “다” print(strDictionary5)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딕셔너리에 요소 추가</a:t>
            </a:r>
            <a:br/>
            <a:r>
              <a:t>&lt;딕셔너리 이름&gt;[ &lt;키&gt; ] = &lt;값&gt;</a:t>
            </a:r>
            <a:br/>
            <a:br/>
            <a:r>
              <a:t>var strDictionary5 = [“a”:”가”, “b”:”나”]</a:t>
            </a:r>
            <a:br/>
            <a:r>
              <a:t>strDictionary5[“x”] = “다”</a:t>
            </a:r>
            <a:br/>
            <a:r>
              <a:t>print(strDictionary5)</a:t>
            </a:r>
          </a:p>
        </p:txBody>
      </p:sp>
      <p:pic>
        <p:nvPicPr>
          <p:cNvPr id="176" name="스크린샷 2017-12-20 오후 4.05.16.png" descr="스크린샷 2017-12-20 오후 4.05.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04150" y="8940800"/>
            <a:ext cx="4039779" cy="26931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스크린샷 2017-12-20 오후 4.05.34.png" descr="스크린샷 2017-12-20 오후 4.05.3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63489" y="7950200"/>
            <a:ext cx="3721101" cy="825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wift 튜플 (Tuple)"/>
          <p:cNvSpPr txBox="1"/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pPr/>
            <a:r>
              <a:t>Swift 튜플 (Tuple)</a:t>
            </a:r>
          </a:p>
        </p:txBody>
      </p:sp>
      <p:sp>
        <p:nvSpPr>
          <p:cNvPr id="180" name="튜플(Tuple) : 배열과 유사하나 다른 종류의 데이터를 함께 사용 가능하며 하나의 세트개념으로 묶을때 활용…"/>
          <p:cNvSpPr txBox="1"/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/>
          <a:lstStyle/>
          <a:p>
            <a:pPr/>
            <a:r>
              <a:t>튜플(Tuple) : 배열과 유사하나 다른 종류의 데이터를 함께 사용 가능하며 하나의 세트개념으로 묶을때 활용</a:t>
            </a:r>
          </a:p>
          <a:p>
            <a:pPr/>
            <a:r>
              <a:t>예&gt; 체결가 (1000, 1005, 1200, 1300, 1400, 1500, …)</a:t>
            </a:r>
          </a:p>
          <a:p>
            <a:pPr/>
            <a:r>
              <a:t>튜플 만들기</a:t>
            </a:r>
            <a:br/>
            <a:r>
              <a:t>var &lt;튜플 이름&gt; = ( &lt;값1&gt;, &lt;값2&gt;, … )</a:t>
            </a:r>
            <a:br/>
            <a:r>
              <a:t>let tuple1 = (1,2,3)</a:t>
            </a:r>
            <a:br/>
            <a:r>
              <a:t>let tuple2 = (1000000, “서울특별시 강서구 화곡동”)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wift 배열"/>
          <p:cNvSpPr txBox="1"/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pPr/>
            <a:r>
              <a:t>Swift 배열</a:t>
            </a:r>
          </a:p>
        </p:txBody>
      </p:sp>
      <p:sp>
        <p:nvSpPr>
          <p:cNvPr id="123" name="배열(Array) 만들기…"/>
          <p:cNvSpPr txBox="1"/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/>
          <a:lstStyle/>
          <a:p>
            <a:pPr/>
            <a:r>
              <a:t>배열(Array) 만들기</a:t>
            </a:r>
          </a:p>
          <a:p>
            <a:pPr/>
            <a:r>
              <a:t>문법 : </a:t>
            </a:r>
            <a:br/>
            <a:r>
              <a:t>var &lt;배열 이름&gt; = [ &lt;값1&gt;, &lt;값2&gt;, &lt;값3&gt;, … ]</a:t>
            </a:r>
            <a:br/>
            <a:br/>
            <a:r>
              <a:t>var intArray = [1,2,3] </a:t>
            </a:r>
            <a:r>
              <a:rPr>
                <a:solidFill>
                  <a:srgbClr val="41FF31"/>
                </a:solidFill>
              </a:rPr>
              <a:t>// 정수 배열</a:t>
            </a:r>
            <a:br>
              <a:rPr>
                <a:solidFill>
                  <a:srgbClr val="41FF31"/>
                </a:solidFill>
              </a:rPr>
            </a:br>
            <a:r>
              <a:t>var strArray = [“A”, “B”, “C”] </a:t>
            </a:r>
            <a:r>
              <a:rPr>
                <a:solidFill>
                  <a:srgbClr val="62FF47"/>
                </a:solidFill>
              </a:rPr>
              <a:t>// 문자열 배열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wift 튜플 (Tuple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튜플 (Tuple)</a:t>
            </a:r>
          </a:p>
        </p:txBody>
      </p:sp>
      <p:sp>
        <p:nvSpPr>
          <p:cNvPr id="183" name="튜플의 확인 &lt;튜플 이름&gt;.&lt;인덱스&gt;  let tuple3 = (1000000, “서울특별시 강서구 화곡동”) print(tuple3.0)             // 1000000 print(tuple3.1)              // “서울특별시 강서구 화곡동”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튜플의 확인</a:t>
            </a:r>
            <a:br/>
            <a:r>
              <a:t>&lt;튜플 이름&gt;.&lt;인덱스&gt;</a:t>
            </a:r>
            <a:br/>
            <a:br/>
            <a:r>
              <a:t>let tuple3 = (1000000, “서울특별시 강서구 화곡동”)</a:t>
            </a:r>
            <a:br/>
            <a:r>
              <a:t>print(tuple3.0)          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  // 1000000</a:t>
            </a:r>
            <a:br/>
            <a:r>
              <a:t>print(tuple3.1)             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// “서울특별시 강서구 화곡동”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wift 튜플 (Tuple)"/>
          <p:cNvSpPr txBox="1"/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pPr/>
            <a:r>
              <a:t>Swift 튜플 (Tuple)</a:t>
            </a:r>
          </a:p>
        </p:txBody>
      </p:sp>
      <p:sp>
        <p:nvSpPr>
          <p:cNvPr id="186" name="여러 개의 데이티를 한꺼번에 할당 var ( &lt;변수 이름1&gt;, &lt;변수 이름2&gt;, …) = ( &lt;값1&gt;, &lt;값2&gt;, …)  let tuple4 = (1000000, “서울특별시 강서구”) var (postcode, address) = tuple4 print (postcode)                       // 1000000 print (address)                         // “서울특별시 강서구”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여러 개의 데이티를 한꺼번에 할당</a:t>
            </a:r>
            <a:br/>
            <a:r>
              <a:rPr sz="3400"/>
              <a:t>var ( &lt;변수 이름1&gt;, &lt;변수 이름2&gt;, …) = ( &lt;값1&gt;, &lt;값2&gt;, …)</a:t>
            </a:r>
            <a:br>
              <a:rPr sz="3400"/>
            </a:br>
            <a:br>
              <a:rPr sz="3400"/>
            </a:br>
            <a:r>
              <a:rPr sz="3400"/>
              <a:t>let tuple4 = (1000000, “서울특별시 강서구”)</a:t>
            </a:r>
            <a:br>
              <a:rPr sz="3400"/>
            </a:br>
            <a:r>
              <a:rPr sz="3400"/>
              <a:t>var (postcode, address) = tuple4</a:t>
            </a:r>
            <a:br>
              <a:rPr sz="3400"/>
            </a:br>
            <a:r>
              <a:rPr sz="3400"/>
              <a:t>print (postcode)                       // </a:t>
            </a:r>
            <a:r>
              <a:rPr sz="3400"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1000000</a:t>
            </a:r>
            <a:br>
              <a:rPr sz="3400"/>
            </a:br>
            <a:r>
              <a:rPr sz="3400"/>
              <a:t>print (address)                         // </a:t>
            </a:r>
            <a:r>
              <a:rPr sz="3400"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“서울특별시 강서구”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wift 튜플 (Tuple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튜플 (Tuple)</a:t>
            </a:r>
          </a:p>
        </p:txBody>
      </p:sp>
      <p:sp>
        <p:nvSpPr>
          <p:cNvPr id="189" name="튜플에 이름 붙이기 var &lt;튜플 이름&gt; = ( &lt;요소 이름&gt;:&lt;값1&gt;, &lt;요소 이름&gt;:&lt;값2&gt;, …)  let tuple5 = (postcode:1000000, address: “서울특별시 강서구”) print(tuple5.postcode)                 // 1000000 print(tuple5.address)                    // “서울특별시 강서구”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튜플에 이름 붙이기</a:t>
            </a:r>
            <a:br/>
            <a:r>
              <a:rPr sz="3000"/>
              <a:t>var &lt;튜플 이름&gt; = ( &lt;요소 이름&gt;:&lt;값1&gt;, &lt;요소 이름&gt;:&lt;값2&gt;, …)</a:t>
            </a:r>
            <a:br>
              <a:rPr sz="3000"/>
            </a:br>
            <a:br>
              <a:rPr sz="3000"/>
            </a:br>
            <a:r>
              <a:rPr sz="3000"/>
              <a:t>let tuple5 = (postcode:1000000, address: “서울특별시 강서구”)</a:t>
            </a:r>
            <a:br>
              <a:rPr sz="3000"/>
            </a:br>
            <a:r>
              <a:rPr sz="3000"/>
              <a:t>print(tuple5.postcode)                 </a:t>
            </a:r>
            <a:r>
              <a:rPr sz="3000"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// 1000000</a:t>
            </a:r>
            <a:br>
              <a:rPr sz="3000"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</a:br>
            <a:r>
              <a:rPr sz="3000"/>
              <a:t>print(tuple5.address)                </a:t>
            </a:r>
            <a:r>
              <a:rPr sz="3000"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    // “서울특별시 강서구”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wift 함수"/>
          <p:cNvSpPr txBox="1"/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pPr/>
            <a:r>
              <a:t>Swift 함수</a:t>
            </a:r>
          </a:p>
        </p:txBody>
      </p:sp>
      <p:sp>
        <p:nvSpPr>
          <p:cNvPr id="192" name="함수 : 재실행 가능한 로직 단위           입력(매개변수, input parameter), 반환값(return)…"/>
          <p:cNvSpPr txBox="1"/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 anchor="t"/>
          <a:lstStyle/>
          <a:p>
            <a:pPr/>
            <a:r>
              <a:t>함수 : 재실행 가능한 로직 단위</a:t>
            </a:r>
            <a:br/>
            <a:r>
              <a:t>          입력(매개변수, input parameter), 반환값(return)</a:t>
            </a:r>
          </a:p>
          <a:p>
            <a:pPr/>
            <a:r>
              <a:t>함수 정의 :</a:t>
            </a:r>
            <a:br/>
            <a:r>
              <a:t>func &lt;함수이름&gt;() {</a:t>
            </a:r>
            <a:br/>
            <a:r>
              <a:t>     &lt;하고자 하는 처리&gt;</a:t>
            </a:r>
            <a:br/>
            <a:r>
              <a:t>}</a:t>
            </a:r>
          </a:p>
          <a:p>
            <a:pPr/>
            <a:r>
              <a:t>함수 호출</a:t>
            </a:r>
            <a:br/>
            <a:r>
              <a:t>&lt;함수 이름&gt;()</a:t>
            </a:r>
          </a:p>
        </p:txBody>
      </p:sp>
      <p:pic>
        <p:nvPicPr>
          <p:cNvPr id="193" name="스크린샷 2017-12-20 오후 4.42.20.png" descr="스크린샷 2017-12-20 오후 4.42.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0357" y="7609482"/>
            <a:ext cx="5041901" cy="14732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94" name="스크린샷 2018-03-15 오후 6.51.55.png" descr="스크린샷 2018-03-15 오후 6.51.5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63516" y="4219054"/>
            <a:ext cx="3043404" cy="283949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wift 함수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함수</a:t>
            </a:r>
          </a:p>
        </p:txBody>
      </p:sp>
      <p:sp>
        <p:nvSpPr>
          <p:cNvPr id="197" name="매개 변수가 있는 함수의 정의 func &lt;함수 이름&gt;( &lt;매개 변수 이름&gt; : &lt;자료형&gt; ) {      &lt;하고자 하는 처리&gt; }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2043" indent="-352043" defTabSz="449833">
              <a:spcBef>
                <a:spcPts val="3200"/>
              </a:spcBef>
              <a:defRPr sz="2925"/>
            </a:pPr>
            <a:r>
              <a:t>매개 변수가 있는 함수의 정의</a:t>
            </a:r>
            <a:br/>
            <a:r>
              <a:t>func &lt;함수 이름&gt;( &lt;매개 변수 이름&gt; : &lt;자료형&gt; ) {</a:t>
            </a:r>
            <a:br/>
            <a:r>
              <a:t>     &lt;하고자 하는 처리&gt;</a:t>
            </a:r>
            <a:br/>
            <a:r>
              <a:t>}</a:t>
            </a:r>
          </a:p>
          <a:p>
            <a:pPr marL="352043" indent="-352043" defTabSz="449833">
              <a:spcBef>
                <a:spcPts val="3200"/>
              </a:spcBef>
              <a:defRPr sz="2925"/>
            </a:pPr>
            <a:r>
              <a:t>함수의 호출</a:t>
            </a:r>
            <a:br/>
            <a:r>
              <a:t>&lt;함수 이름&gt;( &lt;매개 변수 이름&gt; : &lt;매개 변수&gt; )</a:t>
            </a:r>
          </a:p>
          <a:p>
            <a:pPr marL="352043" indent="-352043" defTabSz="449833">
              <a:spcBef>
                <a:spcPts val="3200"/>
              </a:spcBef>
              <a:defRPr sz="2925"/>
            </a:pPr>
            <a:r>
              <a:t>예&gt;</a:t>
            </a:r>
            <a:br/>
            <a:r>
              <a:t>func showHello(name:String){</a:t>
            </a:r>
            <a:br/>
            <a:r>
              <a:t>    print(“\(name)님 안녕하세요!”)</a:t>
            </a:r>
            <a:br/>
            <a:r>
              <a:t>}</a:t>
            </a:r>
            <a:br/>
            <a:br/>
            <a:r>
              <a:t>showHello(name: “홍길동”)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wift 함수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함수</a:t>
            </a:r>
          </a:p>
        </p:txBody>
      </p:sp>
      <p:sp>
        <p:nvSpPr>
          <p:cNvPr id="200" name="매개변수가 두 개 이상인 경우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매개변수가 두 개 이상인 경우…</a:t>
            </a:r>
          </a:p>
        </p:txBody>
      </p:sp>
      <p:pic>
        <p:nvPicPr>
          <p:cNvPr id="201" name="스크린샷 2017-12-20 오후 4.49.52.png" descr="스크린샷 2017-12-20 오후 4.49.5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7270" y="4064000"/>
            <a:ext cx="10330260" cy="1961830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wift 함수"/>
          <p:cNvSpPr txBox="1"/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pPr/>
            <a:r>
              <a:t>Swift 함수</a:t>
            </a:r>
          </a:p>
        </p:txBody>
      </p:sp>
      <p:sp>
        <p:nvSpPr>
          <p:cNvPr id="204" name="반환 값(return type &amp; value) func &lt;함수 이름&gt;( &lt;매개변수 이름&gt; : &lt;자료형&gt; ) -&gt; &lt;반환 값의 자료형&gt; {      &lt;하고자 하는 처리&gt;       return &lt;반환 값&gt; }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>
              <a:defRPr sz="2600"/>
            </a:pPr>
            <a:r>
              <a:t>반환 값(return type &amp; value)</a:t>
            </a:r>
            <a:br/>
            <a:r>
              <a:t>func &lt;함수 이름&gt;( &lt;매개변수 이름&gt; : &lt;자료형&gt; )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 -&gt; &lt;반환 값의 자료형&gt;</a:t>
            </a:r>
            <a:r>
              <a:t> {</a:t>
            </a:r>
            <a:br/>
            <a:r>
              <a:t>     &lt;하고자 하는 처리&gt;</a:t>
            </a:r>
            <a:br/>
            <a:r>
              <a:t>      return &lt;반환 값&gt;</a:t>
            </a:r>
            <a:br/>
            <a:r>
              <a:t>}</a:t>
            </a:r>
          </a:p>
          <a:p>
            <a:pPr>
              <a:defRPr sz="2600"/>
            </a:pPr>
            <a:r>
              <a:t>반환 값을 받는 방법(호출측)</a:t>
            </a:r>
            <a:br/>
            <a:r>
              <a:t>let &lt;상수 이름&gt; = &lt;함수 이름&gt;( &lt;매개 변수&gt; )</a:t>
            </a:r>
          </a:p>
        </p:txBody>
      </p:sp>
      <p:pic>
        <p:nvPicPr>
          <p:cNvPr id="205" name="스크린샷 2017-12-20 오후 5.18.25.png" descr="스크린샷 2017-12-20 오후 5.18.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1280" y="6486574"/>
            <a:ext cx="9291268" cy="2242135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wift 함수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함수</a:t>
            </a:r>
          </a:p>
        </p:txBody>
      </p:sp>
      <p:sp>
        <p:nvSpPr>
          <p:cNvPr id="208" name="반환 값이 여러 개인 경우 (튜플 사용) func &lt;함수 이름&gt;( &lt;매개변수 이름&gt; : &lt;자료형&gt;) {      &lt;하고자 하는 처리&gt;      return &lt;튜플 반환 값&gt; }…"/>
          <p:cNvSpPr txBox="1"/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 anchor="t"/>
          <a:lstStyle/>
          <a:p>
            <a:pPr marL="406908" indent="-406908" defTabSz="519937">
              <a:spcBef>
                <a:spcPts val="3700"/>
              </a:spcBef>
              <a:defRPr sz="3382"/>
            </a:pPr>
            <a:r>
              <a:t>반환 값이 여러 개인 경우 (튜플 사용)</a:t>
            </a:r>
            <a:br/>
            <a:r>
              <a:t>func &lt;함수 이름&gt;( &lt;매개변수 이름&gt; : &lt;자료형&gt;) {</a:t>
            </a:r>
            <a:br/>
            <a:r>
              <a:t>     &lt;하고자 하는 처리&gt;</a:t>
            </a:r>
            <a:br/>
            <a:r>
              <a:t>     return &lt;튜플 반환 값&gt;</a:t>
            </a:r>
            <a:br/>
            <a:r>
              <a:t>}</a:t>
            </a:r>
          </a:p>
          <a:p>
            <a:pPr marL="406908" indent="-406908" defTabSz="519937">
              <a:spcBef>
                <a:spcPts val="3700"/>
              </a:spcBef>
              <a:defRPr sz="3382"/>
            </a:pPr>
            <a:r>
              <a:t>반환 값을 받는 방법</a:t>
            </a:r>
            <a:br/>
            <a:r>
              <a:t>let &lt;튜플&gt; = &lt;함수 이름&gt;( &lt;매개변수&gt; )</a:t>
            </a:r>
            <a:br/>
            <a:br/>
            <a:br/>
            <a:br/>
          </a:p>
        </p:txBody>
      </p:sp>
      <p:pic>
        <p:nvPicPr>
          <p:cNvPr id="209" name="스크린샷 2017-12-20 오후 5.23.40.png" descr="스크린샷 2017-12-20 오후 5.23.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6908899"/>
            <a:ext cx="8382000" cy="254000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wift 함수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함수</a:t>
            </a:r>
          </a:p>
        </p:txBody>
      </p:sp>
      <p:sp>
        <p:nvSpPr>
          <p:cNvPr id="212" name="반환 값이 여러 개인 경우 (튜플 사용)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반환 값이 여러 개인 경우 (튜플 사용)</a:t>
            </a:r>
            <a:br/>
          </a:p>
        </p:txBody>
      </p:sp>
      <p:pic>
        <p:nvPicPr>
          <p:cNvPr id="213" name="스크린샷 2018-03-15 오후 8.35.59.png" descr="스크린샷 2018-03-15 오후 8.35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7168" y="3490069"/>
            <a:ext cx="6105234" cy="44067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재귀함수"/>
          <p:cNvSpPr txBox="1"/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pPr/>
            <a:r>
              <a:t>재귀함수</a:t>
            </a:r>
          </a:p>
        </p:txBody>
      </p:sp>
      <p:sp>
        <p:nvSpPr>
          <p:cNvPr id="216" name="자신의 함수를 자신이 호출...…"/>
          <p:cNvSpPr txBox="1"/>
          <p:nvPr>
            <p:ph type="body" idx="1"/>
          </p:nvPr>
        </p:nvSpPr>
        <p:spPr>
          <a:xfrm>
            <a:off x="952500" y="2590800"/>
            <a:ext cx="11099800" cy="6750646"/>
          </a:xfrm>
          <a:prstGeom prst="rect">
            <a:avLst/>
          </a:prstGeom>
        </p:spPr>
        <p:txBody>
          <a:bodyPr anchor="t"/>
          <a:lstStyle/>
          <a:p>
            <a:pPr marL="420623" indent="-420623" defTabSz="537463">
              <a:spcBef>
                <a:spcPts val="3800"/>
              </a:spcBef>
              <a:defRPr sz="3496"/>
            </a:pPr>
            <a:r>
              <a:t>자신의 함수를 자신이 호출...</a:t>
            </a:r>
          </a:p>
          <a:p>
            <a:pPr marL="420623" indent="-420623" defTabSz="537463">
              <a:spcBef>
                <a:spcPts val="3800"/>
              </a:spcBef>
              <a:defRPr sz="3496"/>
            </a:pPr>
          </a:p>
          <a:p>
            <a:pPr marL="420623" indent="-420623" defTabSz="537463">
              <a:spcBef>
                <a:spcPts val="3800"/>
              </a:spcBef>
              <a:defRPr sz="3496"/>
            </a:pPr>
          </a:p>
          <a:p>
            <a:pPr marL="420623" indent="-420623" defTabSz="537463">
              <a:spcBef>
                <a:spcPts val="3800"/>
              </a:spcBef>
              <a:defRPr sz="3496"/>
            </a:pPr>
          </a:p>
          <a:p>
            <a:pPr marL="420623" indent="-420623" defTabSz="537463">
              <a:spcBef>
                <a:spcPts val="3800"/>
              </a:spcBef>
              <a:defRPr sz="3496"/>
            </a:pPr>
          </a:p>
          <a:p>
            <a:pPr marL="420623" indent="-420623" defTabSz="537463">
              <a:spcBef>
                <a:spcPts val="3800"/>
              </a:spcBef>
              <a:defRPr sz="3496"/>
            </a:pPr>
            <a:r>
              <a:t>적절한 비유?</a:t>
            </a:r>
          </a:p>
          <a:p>
            <a:pPr marL="420623" indent="-420623" defTabSz="537463">
              <a:spcBef>
                <a:spcPts val="3800"/>
              </a:spcBef>
              <a:defRPr sz="3128"/>
            </a:pPr>
            <a:r>
              <a:t>1~100까지 더하기를 재귀함수로 구현해 봅시다.</a:t>
            </a:r>
          </a:p>
        </p:txBody>
      </p:sp>
      <p:pic>
        <p:nvPicPr>
          <p:cNvPr id="217" name="스크린샷 2018-03-15 오후 6.51.55.png" descr="스크린샷 2018-03-15 오후 6.51.5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0216" y="3457054"/>
            <a:ext cx="1510021" cy="140884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218" name="스크린샷 2018-03-15 오후 6.51.55.png" descr="스크린샷 2018-03-15 오후 6.51.5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78898" y="4889981"/>
            <a:ext cx="1401007" cy="130713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219" name="스크린샷 2018-03-15 오후 6.51.55.png" descr="스크린샷 2018-03-15 오후 6.51.5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05266" y="6045681"/>
            <a:ext cx="1401007" cy="130713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220" name="스크린샷 2018-03-15 오후 6.51.55.png" descr="스크린샷 2018-03-15 오후 6.51.5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31633" y="7302982"/>
            <a:ext cx="1401007" cy="1307137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221" name="스크린샷 2018-03-15 오후 6.51.55.png" descr="스크린샷 2018-03-15 오후 6.51.5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36469" y="8255482"/>
            <a:ext cx="1401007" cy="1307137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222" name="화살표"/>
          <p:cNvSpPr/>
          <p:nvPr/>
        </p:nvSpPr>
        <p:spPr>
          <a:xfrm>
            <a:off x="2159000" y="4838700"/>
            <a:ext cx="1080592" cy="317500"/>
          </a:xfrm>
          <a:prstGeom prst="rightArrow">
            <a:avLst>
              <a:gd name="adj1" fmla="val 9750"/>
              <a:gd name="adj2" fmla="val 143047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23" name="화살표"/>
          <p:cNvSpPr/>
          <p:nvPr/>
        </p:nvSpPr>
        <p:spPr>
          <a:xfrm>
            <a:off x="4343400" y="6045200"/>
            <a:ext cx="1080592" cy="317500"/>
          </a:xfrm>
          <a:prstGeom prst="rightArrow">
            <a:avLst>
              <a:gd name="adj1" fmla="val 9750"/>
              <a:gd name="adj2" fmla="val 143047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24" name="화살표"/>
          <p:cNvSpPr/>
          <p:nvPr/>
        </p:nvSpPr>
        <p:spPr>
          <a:xfrm>
            <a:off x="6426200" y="7289800"/>
            <a:ext cx="1080592" cy="317500"/>
          </a:xfrm>
          <a:prstGeom prst="rightArrow">
            <a:avLst>
              <a:gd name="adj1" fmla="val 9750"/>
              <a:gd name="adj2" fmla="val 143047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25" name="화살표"/>
          <p:cNvSpPr/>
          <p:nvPr/>
        </p:nvSpPr>
        <p:spPr>
          <a:xfrm>
            <a:off x="8686800" y="8470900"/>
            <a:ext cx="1080592" cy="317500"/>
          </a:xfrm>
          <a:prstGeom prst="rightArrow">
            <a:avLst>
              <a:gd name="adj1" fmla="val 9750"/>
              <a:gd name="adj2" fmla="val 143047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wift 배열"/>
          <p:cNvSpPr txBox="1"/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pPr/>
            <a:r>
              <a:t>Swift 배열</a:t>
            </a:r>
          </a:p>
        </p:txBody>
      </p:sp>
      <p:sp>
        <p:nvSpPr>
          <p:cNvPr id="126" name="자료형을 지정해서 배열 만들기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자료형을 지정해서 배열 만들기</a:t>
            </a:r>
          </a:p>
          <a:p>
            <a:pPr/>
            <a:r>
              <a:t>문법 : </a:t>
            </a:r>
            <a:br/>
            <a:r>
              <a:t>var &lt;배열 이름&gt; : [ &lt;자료형&gt; ] = [ &lt;값1&gt;, &lt;값2&gt;, … ]</a:t>
            </a:r>
            <a:br/>
            <a:br/>
            <a:r>
              <a:t>var intArray2:[Int] = [1,2,3]</a:t>
            </a:r>
            <a:br/>
            <a:r>
              <a:t>var strArray2:[String] = [“A”, “B”]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재귀함수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재귀함수</a:t>
            </a:r>
          </a:p>
        </p:txBody>
      </p:sp>
      <p:pic>
        <p:nvPicPr>
          <p:cNvPr id="228" name="스크린샷 2018-03-20 오후 7.35.45.png" descr="스크린샷 2018-03-20 오후 7.35.4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8361" y="2637283"/>
            <a:ext cx="2800279" cy="1510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스크린샷 2018-03-20 오후 7.35.45.png" descr="스크린샷 2018-03-20 오후 7.35.4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97178" y="4343575"/>
            <a:ext cx="2800279" cy="1510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스크린샷 2018-03-20 오후 7.35.45.png" descr="스크린샷 2018-03-20 오후 7.35.4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8711" y="6049867"/>
            <a:ext cx="2800278" cy="1510561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화살표"/>
          <p:cNvSpPr/>
          <p:nvPr/>
        </p:nvSpPr>
        <p:spPr>
          <a:xfrm rot="1525933">
            <a:off x="2758211" y="3921016"/>
            <a:ext cx="808301" cy="304015"/>
          </a:xfrm>
          <a:prstGeom prst="rightArrow">
            <a:avLst>
              <a:gd name="adj1" fmla="val 9750"/>
              <a:gd name="adj2" fmla="val 143047"/>
            </a:avLst>
          </a:prstGeom>
          <a:gradFill>
            <a:lin ang="4504764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32" name="화살표"/>
          <p:cNvSpPr/>
          <p:nvPr/>
        </p:nvSpPr>
        <p:spPr>
          <a:xfrm rot="1525933">
            <a:off x="4701914" y="5668243"/>
            <a:ext cx="808301" cy="304016"/>
          </a:xfrm>
          <a:prstGeom prst="rightArrow">
            <a:avLst>
              <a:gd name="adj1" fmla="val 9750"/>
              <a:gd name="adj2" fmla="val 143047"/>
            </a:avLst>
          </a:prstGeom>
          <a:gradFill>
            <a:lin ang="4504764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33" name="1"/>
          <p:cNvSpPr txBox="1"/>
          <p:nvPr/>
        </p:nvSpPr>
        <p:spPr>
          <a:xfrm>
            <a:off x="2173639" y="2192924"/>
            <a:ext cx="223114" cy="469901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hueOff val="243286"/>
                  <a:satOff val="19694"/>
                  <a:lumOff val="-10952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234" name="1"/>
          <p:cNvSpPr txBox="1"/>
          <p:nvPr/>
        </p:nvSpPr>
        <p:spPr>
          <a:xfrm>
            <a:off x="1801739" y="3831381"/>
            <a:ext cx="223115" cy="469901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hueOff val="243286"/>
                  <a:satOff val="19694"/>
                  <a:lumOff val="-10952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235" name="+"/>
          <p:cNvSpPr txBox="1"/>
          <p:nvPr/>
        </p:nvSpPr>
        <p:spPr>
          <a:xfrm>
            <a:off x="2066124" y="3831381"/>
            <a:ext cx="283770" cy="469901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hueOff val="243286"/>
                  <a:satOff val="19694"/>
                  <a:lumOff val="-10952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236" name="2"/>
          <p:cNvSpPr txBox="1"/>
          <p:nvPr/>
        </p:nvSpPr>
        <p:spPr>
          <a:xfrm>
            <a:off x="3515127" y="3905067"/>
            <a:ext cx="276760" cy="46990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237" name="2"/>
          <p:cNvSpPr txBox="1"/>
          <p:nvPr/>
        </p:nvSpPr>
        <p:spPr>
          <a:xfrm>
            <a:off x="3957197" y="5505449"/>
            <a:ext cx="276759" cy="46990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238" name="+"/>
          <p:cNvSpPr txBox="1"/>
          <p:nvPr/>
        </p:nvSpPr>
        <p:spPr>
          <a:xfrm>
            <a:off x="4269456" y="5505449"/>
            <a:ext cx="283769" cy="46990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239" name="3"/>
          <p:cNvSpPr txBox="1"/>
          <p:nvPr/>
        </p:nvSpPr>
        <p:spPr>
          <a:xfrm>
            <a:off x="5893426" y="5578609"/>
            <a:ext cx="277673" cy="469901"/>
          </a:xfrm>
          <a:prstGeom prst="rect">
            <a:avLst/>
          </a:prstGeom>
          <a:gradFill>
            <a:gsLst>
              <a:gs pos="0">
                <a:schemeClr val="accent3">
                  <a:lumOff val="5363"/>
                </a:schemeClr>
              </a:gs>
              <a:gs pos="100000">
                <a:schemeClr val="accent3">
                  <a:lumOff val="-9685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240" name="3"/>
          <p:cNvSpPr txBox="1"/>
          <p:nvPr/>
        </p:nvSpPr>
        <p:spPr>
          <a:xfrm>
            <a:off x="5348825" y="7206547"/>
            <a:ext cx="277673" cy="469901"/>
          </a:xfrm>
          <a:prstGeom prst="rect">
            <a:avLst/>
          </a:prstGeom>
          <a:gradFill>
            <a:gsLst>
              <a:gs pos="0">
                <a:schemeClr val="accent3">
                  <a:lumOff val="5363"/>
                </a:schemeClr>
              </a:gs>
              <a:gs pos="100000">
                <a:schemeClr val="accent3">
                  <a:lumOff val="-9685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241" name="+"/>
          <p:cNvSpPr txBox="1"/>
          <p:nvPr/>
        </p:nvSpPr>
        <p:spPr>
          <a:xfrm>
            <a:off x="5675575" y="7206547"/>
            <a:ext cx="283770" cy="469901"/>
          </a:xfrm>
          <a:prstGeom prst="rect">
            <a:avLst/>
          </a:prstGeom>
          <a:gradFill>
            <a:gsLst>
              <a:gs pos="0">
                <a:schemeClr val="accent3">
                  <a:lumOff val="5363"/>
                </a:schemeClr>
              </a:gs>
              <a:gs pos="100000">
                <a:schemeClr val="accent3">
                  <a:lumOff val="-9685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242" name="화살표"/>
          <p:cNvSpPr/>
          <p:nvPr/>
        </p:nvSpPr>
        <p:spPr>
          <a:xfrm rot="1525933">
            <a:off x="6807007" y="7651421"/>
            <a:ext cx="808301" cy="304015"/>
          </a:xfrm>
          <a:prstGeom prst="rightArrow">
            <a:avLst>
              <a:gd name="adj1" fmla="val 9750"/>
              <a:gd name="adj2" fmla="val 143047"/>
            </a:avLst>
          </a:prstGeom>
          <a:gradFill>
            <a:lin ang="4504764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43" name="…"/>
          <p:cNvSpPr txBox="1"/>
          <p:nvPr/>
        </p:nvSpPr>
        <p:spPr>
          <a:xfrm>
            <a:off x="7562734" y="8033044"/>
            <a:ext cx="531750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…</a:t>
            </a:r>
          </a:p>
        </p:txBody>
      </p:sp>
      <p:sp>
        <p:nvSpPr>
          <p:cNvPr id="244" name="화살표"/>
          <p:cNvSpPr/>
          <p:nvPr/>
        </p:nvSpPr>
        <p:spPr>
          <a:xfrm rot="1525933">
            <a:off x="7985859" y="8507492"/>
            <a:ext cx="808301" cy="304015"/>
          </a:xfrm>
          <a:prstGeom prst="rightArrow">
            <a:avLst>
              <a:gd name="adj1" fmla="val 9750"/>
              <a:gd name="adj2" fmla="val 143047"/>
            </a:avLst>
          </a:prstGeom>
          <a:gradFill>
            <a:lin ang="4504764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45" name="99"/>
          <p:cNvSpPr txBox="1"/>
          <p:nvPr/>
        </p:nvSpPr>
        <p:spPr>
          <a:xfrm>
            <a:off x="8624308" y="8932724"/>
            <a:ext cx="448972" cy="46990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hueOff val="-1101185"/>
                  <a:satOff val="4910"/>
                  <a:lumOff val="-14610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99</a:t>
            </a:r>
          </a:p>
        </p:txBody>
      </p:sp>
      <p:sp>
        <p:nvSpPr>
          <p:cNvPr id="246" name="+"/>
          <p:cNvSpPr txBox="1"/>
          <p:nvPr/>
        </p:nvSpPr>
        <p:spPr>
          <a:xfrm>
            <a:off x="9120911" y="8932724"/>
            <a:ext cx="283770" cy="46990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hueOff val="-1101185"/>
                  <a:satOff val="4910"/>
                  <a:lumOff val="-14610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247" name="화살표"/>
          <p:cNvSpPr/>
          <p:nvPr/>
        </p:nvSpPr>
        <p:spPr>
          <a:xfrm rot="1525933">
            <a:off x="9522578" y="9075867"/>
            <a:ext cx="808301" cy="304015"/>
          </a:xfrm>
          <a:prstGeom prst="rightArrow">
            <a:avLst>
              <a:gd name="adj1" fmla="val 9750"/>
              <a:gd name="adj2" fmla="val 143047"/>
            </a:avLst>
          </a:prstGeom>
          <a:gradFill>
            <a:lin ang="4504764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48" name="100"/>
          <p:cNvSpPr txBox="1"/>
          <p:nvPr/>
        </p:nvSpPr>
        <p:spPr>
          <a:xfrm>
            <a:off x="10364229" y="9234454"/>
            <a:ext cx="605334" cy="469901"/>
          </a:xfrm>
          <a:prstGeom prst="rect">
            <a:avLst/>
          </a:prstGeom>
          <a:gradFill>
            <a:gsLst>
              <a:gs pos="0">
                <a:schemeClr val="accent6">
                  <a:hueOff val="7068528"/>
                  <a:satOff val="-63217"/>
                  <a:lumOff val="21330"/>
                </a:schemeClr>
              </a:gs>
              <a:gs pos="100000">
                <a:schemeClr val="accent6">
                  <a:hueOff val="10811956"/>
                  <a:satOff val="-58544"/>
                  <a:lumOff val="-9736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100</a:t>
            </a:r>
          </a:p>
        </p:txBody>
      </p:sp>
      <p:sp>
        <p:nvSpPr>
          <p:cNvPr id="249" name="화살표"/>
          <p:cNvSpPr/>
          <p:nvPr/>
        </p:nvSpPr>
        <p:spPr>
          <a:xfrm rot="13560170">
            <a:off x="3916369" y="5537344"/>
            <a:ext cx="8871056" cy="673101"/>
          </a:xfrm>
          <a:prstGeom prst="rightArrow">
            <a:avLst>
              <a:gd name="adj1" fmla="val 25770"/>
              <a:gd name="adj2" fmla="val 119562"/>
            </a:avLst>
          </a:prstGeom>
          <a:gradFill>
            <a:lin ang="4504764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50" name="100"/>
          <p:cNvSpPr txBox="1"/>
          <p:nvPr/>
        </p:nvSpPr>
        <p:spPr>
          <a:xfrm>
            <a:off x="10391946" y="3157614"/>
            <a:ext cx="605334" cy="469901"/>
          </a:xfrm>
          <a:prstGeom prst="rect">
            <a:avLst/>
          </a:prstGeom>
          <a:gradFill>
            <a:gsLst>
              <a:gs pos="0">
                <a:schemeClr val="accent6">
                  <a:hueOff val="7068528"/>
                  <a:satOff val="-63217"/>
                  <a:lumOff val="21330"/>
                </a:schemeClr>
              </a:gs>
              <a:gs pos="100000">
                <a:schemeClr val="accent6">
                  <a:hueOff val="10811956"/>
                  <a:satOff val="-58544"/>
                  <a:lumOff val="-9736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100</a:t>
            </a:r>
          </a:p>
        </p:txBody>
      </p:sp>
      <p:sp>
        <p:nvSpPr>
          <p:cNvPr id="251" name="+"/>
          <p:cNvSpPr txBox="1"/>
          <p:nvPr/>
        </p:nvSpPr>
        <p:spPr>
          <a:xfrm>
            <a:off x="9983648" y="3157614"/>
            <a:ext cx="283770" cy="46990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hueOff val="-1101185"/>
                  <a:satOff val="4910"/>
                  <a:lumOff val="-14610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252" name="99"/>
          <p:cNvSpPr txBox="1"/>
          <p:nvPr/>
        </p:nvSpPr>
        <p:spPr>
          <a:xfrm>
            <a:off x="9480029" y="3157613"/>
            <a:ext cx="448971" cy="46990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hueOff val="-1101185"/>
                  <a:satOff val="4910"/>
                  <a:lumOff val="-14610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99</a:t>
            </a:r>
          </a:p>
        </p:txBody>
      </p:sp>
      <p:sp>
        <p:nvSpPr>
          <p:cNvPr id="253" name="…"/>
          <p:cNvSpPr txBox="1"/>
          <p:nvPr/>
        </p:nvSpPr>
        <p:spPr>
          <a:xfrm>
            <a:off x="8787116" y="3056013"/>
            <a:ext cx="531750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…</a:t>
            </a:r>
          </a:p>
        </p:txBody>
      </p:sp>
      <p:sp>
        <p:nvSpPr>
          <p:cNvPr id="254" name="3"/>
          <p:cNvSpPr txBox="1"/>
          <p:nvPr/>
        </p:nvSpPr>
        <p:spPr>
          <a:xfrm>
            <a:off x="8025798" y="3157613"/>
            <a:ext cx="277674" cy="469901"/>
          </a:xfrm>
          <a:prstGeom prst="rect">
            <a:avLst/>
          </a:prstGeom>
          <a:gradFill>
            <a:gsLst>
              <a:gs pos="0">
                <a:schemeClr val="accent3">
                  <a:lumOff val="5363"/>
                </a:schemeClr>
              </a:gs>
              <a:gs pos="100000">
                <a:schemeClr val="accent3">
                  <a:lumOff val="-9685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3</a:t>
            </a:r>
          </a:p>
        </p:txBody>
      </p:sp>
      <p:sp>
        <p:nvSpPr>
          <p:cNvPr id="255" name="+"/>
          <p:cNvSpPr txBox="1"/>
          <p:nvPr/>
        </p:nvSpPr>
        <p:spPr>
          <a:xfrm>
            <a:off x="8352549" y="3157613"/>
            <a:ext cx="283769" cy="469901"/>
          </a:xfrm>
          <a:prstGeom prst="rect">
            <a:avLst/>
          </a:prstGeom>
          <a:gradFill>
            <a:gsLst>
              <a:gs pos="0">
                <a:schemeClr val="accent3">
                  <a:lumOff val="5363"/>
                </a:schemeClr>
              </a:gs>
              <a:gs pos="100000">
                <a:schemeClr val="accent3">
                  <a:lumOff val="-9685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256" name="2"/>
          <p:cNvSpPr txBox="1"/>
          <p:nvPr/>
        </p:nvSpPr>
        <p:spPr>
          <a:xfrm>
            <a:off x="7388499" y="3157613"/>
            <a:ext cx="276759" cy="46990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257" name="+"/>
          <p:cNvSpPr txBox="1"/>
          <p:nvPr/>
        </p:nvSpPr>
        <p:spPr>
          <a:xfrm>
            <a:off x="7700758" y="3157613"/>
            <a:ext cx="283770" cy="46990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+</a:t>
            </a:r>
          </a:p>
        </p:txBody>
      </p:sp>
      <p:sp>
        <p:nvSpPr>
          <p:cNvPr id="258" name="1"/>
          <p:cNvSpPr txBox="1"/>
          <p:nvPr/>
        </p:nvSpPr>
        <p:spPr>
          <a:xfrm>
            <a:off x="6804845" y="3157613"/>
            <a:ext cx="223114" cy="469901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hueOff val="243286"/>
                  <a:satOff val="19694"/>
                  <a:lumOff val="-10952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259" name="+"/>
          <p:cNvSpPr txBox="1"/>
          <p:nvPr/>
        </p:nvSpPr>
        <p:spPr>
          <a:xfrm>
            <a:off x="7069230" y="3157613"/>
            <a:ext cx="283770" cy="469901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5">
                  <a:hueOff val="243286"/>
                  <a:satOff val="19694"/>
                  <a:lumOff val="-10952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lvl1pPr>
          </a:lstStyle>
          <a:p>
            <a:pPr/>
            <a:r>
              <a:t>+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Quiz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Quiz</a:t>
            </a:r>
          </a:p>
        </p:txBody>
      </p:sp>
      <p:sp>
        <p:nvSpPr>
          <p:cNvPr id="262" name="5! 을 재귀함수로 출력해보세요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5! 을 재귀함수로 출력해보세요.</a:t>
            </a:r>
          </a:p>
          <a:p>
            <a:pPr/>
            <a:r>
              <a:t>100 부터 200까지의 합을 출력해보세요.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Quiz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Quiz</a:t>
            </a:r>
          </a:p>
        </p:txBody>
      </p:sp>
      <p:sp>
        <p:nvSpPr>
          <p:cNvPr id="265" name="피보나치에 대해서..."/>
          <p:cNvSpPr txBox="1"/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 anchor="t"/>
          <a:lstStyle/>
          <a:p>
            <a:pPr/>
            <a:r>
              <a:t>피보나치에 대해서...</a:t>
            </a:r>
          </a:p>
        </p:txBody>
      </p:sp>
      <p:pic>
        <p:nvPicPr>
          <p:cNvPr id="266" name="스크린샷 2018-03-15 오후 7.13.39.png" descr="스크린샷 2018-03-15 오후 7.13.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8055" y="6134695"/>
            <a:ext cx="6045201" cy="2044701"/>
          </a:xfrm>
          <a:prstGeom prst="rect">
            <a:avLst/>
          </a:prstGeom>
          <a:ln w="12700">
            <a:miter lim="400000"/>
          </a:ln>
        </p:spPr>
      </p:pic>
      <p:sp>
        <p:nvSpPr>
          <p:cNvPr id="267" name="이미지 출처 : http://blog.rightbrain.co.kr/?p=1777"/>
          <p:cNvSpPr txBox="1"/>
          <p:nvPr/>
        </p:nvSpPr>
        <p:spPr>
          <a:xfrm>
            <a:off x="7603109" y="8864600"/>
            <a:ext cx="516458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이미지 출처 : http://blog.rightbrain.co.kr/?p=1777</a:t>
            </a:r>
          </a:p>
        </p:txBody>
      </p:sp>
      <p:pic>
        <p:nvPicPr>
          <p:cNvPr id="268" name="스크린샷 2018-03-15 오후 7.15.58.png" descr="스크린샷 2018-03-15 오후 7.15.5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22548" y="3332212"/>
            <a:ext cx="7518401" cy="2908301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이미지 출처 : http://www.softqt.com/softqt/board.php?board=research2&amp;command=body&amp;no=23"/>
          <p:cNvSpPr txBox="1"/>
          <p:nvPr/>
        </p:nvSpPr>
        <p:spPr>
          <a:xfrm>
            <a:off x="2413380" y="9245600"/>
            <a:ext cx="10311639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이미지 출처 : http://www.softqt.com/softqt/board.php?board=research2&amp;command=body&amp;no=23</a:t>
            </a:r>
          </a:p>
        </p:txBody>
      </p:sp>
      <p:sp>
        <p:nvSpPr>
          <p:cNvPr id="270" name="0, 1, 1, 2, 3, 5, 8, 13, 21, 34, 55, 89, 144, 233, 377, 610, 987, 1597, 2584, 4181, 6765, 10946"/>
          <p:cNvSpPr txBox="1"/>
          <p:nvPr/>
        </p:nvSpPr>
        <p:spPr>
          <a:xfrm>
            <a:off x="271068" y="8219603"/>
            <a:ext cx="12462664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344804">
              <a:tabLst>
                <a:tab pos="342900" algn="l"/>
              </a:tabLst>
              <a:defRPr sz="1700">
                <a:solidFill>
                  <a:srgbClr val="008400"/>
                </a:solidFill>
                <a:latin typeface="Menlo"/>
                <a:ea typeface="Menlo"/>
                <a:cs typeface="Menlo"/>
                <a:sym typeface="Menlo"/>
              </a:defRPr>
            </a:lvl1pPr>
          </a:lstStyle>
          <a:p>
            <a:pPr/>
            <a:r>
              <a:t>0, 1, 1, 2, 3, 5, 8, 13, 21, 34, 55, 89, 144, 233, 377, 610, 987, 1597, 2584, 4181, 6765, 10946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lass"/>
          <p:cNvSpPr txBox="1"/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pPr/>
            <a:r>
              <a:t>class</a:t>
            </a:r>
          </a:p>
        </p:txBody>
      </p:sp>
      <p:sp>
        <p:nvSpPr>
          <p:cNvPr id="273" name="객체 지향이란?(Object Oriented Programming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객체 지향이란?(Object Oriented Programming)</a:t>
            </a:r>
          </a:p>
          <a:p>
            <a:pPr/>
            <a:r>
              <a:t>속성(Property)과 메서드(Method)</a:t>
            </a:r>
          </a:p>
          <a:p>
            <a:pPr/>
            <a:r>
              <a:t>상속과 오버라이드(Override)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lass"/>
          <p:cNvSpPr txBox="1"/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pPr/>
            <a:r>
              <a:t>class</a:t>
            </a:r>
          </a:p>
        </p:txBody>
      </p:sp>
      <p:sp>
        <p:nvSpPr>
          <p:cNvPr id="276" name="클래스 정의 class &lt;클래스명&gt; {      // 속성      var &lt;변수명&gt; = &lt;값&gt;      // 메서드      func &lt;함수명&gt;() {           &lt;처리&gt;      } }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7472" indent="-347472" defTabSz="443991">
              <a:spcBef>
                <a:spcPts val="3100"/>
              </a:spcBef>
              <a:defRPr sz="2888"/>
            </a:pPr>
            <a:r>
              <a:t>클래스 정의</a:t>
            </a:r>
            <a:br/>
            <a:r>
              <a:t>class &lt;클래스명&gt; {</a:t>
            </a:r>
            <a:br/>
            <a:r>
              <a:t>     // 속성</a:t>
            </a:r>
            <a:br/>
            <a:r>
              <a:t>     var &lt;변수명&gt; = &lt;값&gt;</a:t>
            </a:r>
            <a:br/>
            <a:r>
              <a:t>     // 메서드</a:t>
            </a:r>
            <a:br/>
            <a:r>
              <a:t>     func &lt;함수명&gt;() {</a:t>
            </a:r>
            <a:br/>
            <a:r>
              <a:t>          &lt;처리&gt;</a:t>
            </a:r>
            <a:br/>
            <a:r>
              <a:t>     }</a:t>
            </a:r>
            <a:br/>
            <a:r>
              <a:t>}</a:t>
            </a:r>
          </a:p>
          <a:p>
            <a:pPr marL="347472" indent="-347472" defTabSz="443991">
              <a:spcBef>
                <a:spcPts val="3100"/>
              </a:spcBef>
              <a:defRPr sz="2888"/>
            </a:pPr>
            <a:r>
              <a:t>클래스 사용</a:t>
            </a:r>
            <a:br/>
            <a:r>
              <a:t>var &lt;객체명&gt; = &lt;클래스명&gt;()</a:t>
            </a:r>
            <a:br/>
            <a:r>
              <a:t>&lt;객체명&gt;.&lt;속성명&gt;</a:t>
            </a:r>
            <a:br/>
            <a:r>
              <a:t>&lt;객체명&gt;.&lt;메서드명&gt;()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la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class</a:t>
            </a:r>
          </a:p>
        </p:txBody>
      </p:sp>
      <p:sp>
        <p:nvSpPr>
          <p:cNvPr id="279" name="본문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80" name="스크린샷 2017-12-21 오전 10.01.41.png" descr="스크린샷 2017-12-21 오전 10.01.4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7609" y="3481883"/>
            <a:ext cx="11089582" cy="4268443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la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class</a:t>
            </a:r>
          </a:p>
        </p:txBody>
      </p:sp>
      <p:sp>
        <p:nvSpPr>
          <p:cNvPr id="283" name="참고  (Overloading과 Overriding)"/>
          <p:cNvSpPr txBox="1"/>
          <p:nvPr>
            <p:ph type="body" idx="1"/>
          </p:nvPr>
        </p:nvSpPr>
        <p:spPr>
          <a:xfrm>
            <a:off x="127000" y="2254250"/>
            <a:ext cx="11099800" cy="6286500"/>
          </a:xfrm>
          <a:prstGeom prst="rect">
            <a:avLst/>
          </a:prstGeom>
        </p:spPr>
        <p:txBody>
          <a:bodyPr anchor="t"/>
          <a:lstStyle/>
          <a:p>
            <a:pPr>
              <a:defRPr sz="2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t>참고 </a:t>
            </a:r>
            <a:br/>
            <a:r>
              <a:t>(Overloading과 Overriding)</a:t>
            </a:r>
          </a:p>
        </p:txBody>
      </p:sp>
      <p:pic>
        <p:nvPicPr>
          <p:cNvPr id="284" name="스크린샷 2017-12-21 오전 9.54.50.png" descr="스크린샷 2017-12-21 오전 9.54.5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35796" y="0"/>
            <a:ext cx="8077377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출처 : http://cafe.naver.com/kingwangking/267428"/>
          <p:cNvSpPr txBox="1"/>
          <p:nvPr/>
        </p:nvSpPr>
        <p:spPr>
          <a:xfrm>
            <a:off x="9107106" y="9328150"/>
            <a:ext cx="3832988" cy="3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/>
            </a:pPr>
            <a:r>
              <a:t>출처 : </a:t>
            </a:r>
            <a:r>
              <a:rPr u="sng">
                <a:hlinkClick r:id="rId3" invalidUrl="" action="" tgtFrame="" tooltip="" history="1" highlightClick="0" endSnd="0"/>
              </a:rPr>
              <a:t>http://cafe.naver.com/kingwangking/267428</a:t>
            </a:r>
          </a:p>
        </p:txBody>
      </p:sp>
      <p:pic>
        <p:nvPicPr>
          <p:cNvPr id="286" name="직사각형" descr="직사각형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35289" y="76860"/>
            <a:ext cx="7983489" cy="4554935"/>
          </a:xfrm>
          <a:prstGeom prst="rect">
            <a:avLst/>
          </a:prstGeom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</p:pic>
      <p:pic>
        <p:nvPicPr>
          <p:cNvPr id="287" name="직사각형" descr="직사각형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935289" y="4696155"/>
            <a:ext cx="7983489" cy="4661397"/>
          </a:xfrm>
          <a:prstGeom prst="rect">
            <a:avLst/>
          </a:prstGeom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wift 배열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배열</a:t>
            </a:r>
          </a:p>
        </p:txBody>
      </p:sp>
      <p:sp>
        <p:nvSpPr>
          <p:cNvPr id="129" name="같은 초기값이 들어있는 배열 만들기…"/>
          <p:cNvSpPr txBox="1"/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/>
          <a:lstStyle/>
          <a:p>
            <a:pPr/>
            <a:r>
              <a:t>같은 초기값이 들어있는 배열 만들기</a:t>
            </a:r>
          </a:p>
          <a:p>
            <a:pPr/>
            <a:r>
              <a:t>문법 :</a:t>
            </a:r>
            <a:br/>
            <a:r>
              <a:rPr sz="3400"/>
              <a:t>var &lt;배열 이름&gt; = Array(repeating: &lt;값&gt;, count: &lt;갯수&gt;)</a:t>
            </a:r>
            <a:br>
              <a:rPr sz="3400"/>
            </a:br>
            <a:br>
              <a:rPr sz="3400"/>
            </a:br>
            <a:r>
              <a:rPr sz="3400"/>
              <a:t>var intArray3 = Array(repeating: 0, count: 3) </a:t>
            </a:r>
            <a:r>
              <a:rPr sz="3400">
                <a:solidFill>
                  <a:srgbClr val="25FF27"/>
                </a:solidFill>
              </a:rPr>
              <a:t>// [0,0,0]</a:t>
            </a:r>
            <a:br>
              <a:rPr sz="3400">
                <a:solidFill>
                  <a:srgbClr val="25FF27"/>
                </a:solidFill>
              </a:rPr>
            </a:br>
            <a:r>
              <a:rPr sz="3400"/>
              <a:t>var strArray3 = Array(repeating:”A”, count:2) </a:t>
            </a:r>
            <a:r>
              <a:rPr sz="3400">
                <a:solidFill>
                  <a:srgbClr val="1FFF13"/>
                </a:solidFill>
              </a:rPr>
              <a:t>//[“A”,”A”]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wift 배열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배열</a:t>
            </a:r>
          </a:p>
        </p:txBody>
      </p:sp>
      <p:sp>
        <p:nvSpPr>
          <p:cNvPr id="132" name="빈 배열 만들기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빈 배열 만들기</a:t>
            </a:r>
          </a:p>
          <a:p>
            <a:pPr/>
            <a:r>
              <a:t>문법 :</a:t>
            </a:r>
            <a:br/>
            <a:r>
              <a:t>var &lt;배열 이름&gt; : [ &lt;자료형&gt; ] = [ ]</a:t>
            </a:r>
            <a:br/>
            <a:r>
              <a:t>var &lt;배열 이름&gt; : [ &lt;자료형&gt; ] ()</a:t>
            </a:r>
            <a:br/>
            <a:br/>
            <a:r>
              <a:t>var emptyArray1:[String] = []                 </a:t>
            </a:r>
            <a:r>
              <a:rPr>
                <a:solidFill>
                  <a:srgbClr val="53FF4C"/>
                </a:solidFill>
              </a:rPr>
              <a:t> // []</a:t>
            </a:r>
            <a:br/>
            <a:r>
              <a:t>var emptyArray2:[String]()                     </a:t>
            </a:r>
            <a:r>
              <a:rPr>
                <a:solidFill>
                  <a:srgbClr val="2EFF40"/>
                </a:solidFill>
              </a:rPr>
              <a:t>// []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wift 배열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배열</a:t>
            </a:r>
          </a:p>
        </p:txBody>
      </p:sp>
      <p:sp>
        <p:nvSpPr>
          <p:cNvPr id="135" name="배열 확인 - 요소 갯수 확인 &lt;배열이름&gt;.count  var intArray4 = [1,2,3,4,5] print(intArray4.count)               // “5\n”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3484" indent="-443484" defTabSz="566674">
              <a:spcBef>
                <a:spcPts val="4000"/>
              </a:spcBef>
              <a:defRPr sz="3686"/>
            </a:pPr>
            <a:r>
              <a:t>배열 확인 - 요소 갯수 확인</a:t>
            </a:r>
            <a:br/>
            <a:r>
              <a:t>&lt;배열이름&gt;.count</a:t>
            </a:r>
            <a:br/>
            <a:br/>
            <a:r>
              <a:t>var intArray4 = [1,2,3,4,5]</a:t>
            </a:r>
            <a:br/>
            <a:r>
              <a:t>print(intArray4.count)               </a:t>
            </a:r>
            <a:r>
              <a:rPr>
                <a:solidFill>
                  <a:srgbClr val="70FF49"/>
                </a:solidFill>
              </a:rPr>
              <a:t>// “5\n”</a:t>
            </a:r>
            <a:endParaRPr>
              <a:solidFill>
                <a:srgbClr val="70FF49"/>
              </a:solidFill>
            </a:endParaRPr>
          </a:p>
          <a:p>
            <a:pPr marL="443484" indent="-443484" defTabSz="566674">
              <a:spcBef>
                <a:spcPts val="4000"/>
              </a:spcBef>
              <a:defRPr sz="3686"/>
            </a:pPr>
            <a:r>
              <a:t>배열확인 - 요소 확인</a:t>
            </a:r>
            <a:br/>
            <a:r>
              <a:t>&lt;배열이름&gt;[ &lt;인덱스&gt; ]</a:t>
            </a:r>
            <a:br/>
            <a:br/>
            <a:r>
              <a:t>var intArray5 = [1,2,3,4,5]</a:t>
            </a:r>
            <a:br/>
            <a:r>
              <a:t>print(intArray5[0])                   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// “1\n”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wift 배열"/>
          <p:cNvSpPr txBox="1"/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pPr/>
            <a:r>
              <a:t>Swift 배열</a:t>
            </a:r>
          </a:p>
        </p:txBody>
      </p:sp>
      <p:sp>
        <p:nvSpPr>
          <p:cNvPr id="138" name="배열 확인 - 모든 요소 확인 for &lt;요소를 넣을 변수 이름&gt; in &lt;배열 이름&gt;{ }  var strArray6 = [“A”, “B”, “C”] for val in strArray6 {     print(“요소=\(val)”) }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배열 확인 - 모든 요소 확인</a:t>
            </a:r>
            <a:br/>
            <a:r>
              <a:t>for &lt;요소를 넣을 변수 이름&gt; in &lt;배열 이름&gt;{</a:t>
            </a:r>
            <a:br/>
            <a:r>
              <a:t>}</a:t>
            </a:r>
            <a:br/>
            <a:br/>
            <a:r>
              <a:t>var strArray6 = [“A”, “B”, “C”]</a:t>
            </a:r>
            <a:br/>
            <a:r>
              <a:t>for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val</a:t>
            </a:r>
            <a:r>
              <a:t> in strArray6 {</a:t>
            </a:r>
            <a:br/>
            <a:r>
              <a:t>    print(“요소=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\(val)</a:t>
            </a:r>
            <a:r>
              <a:t>”)</a:t>
            </a:r>
            <a:br/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wift 배열"/>
          <p:cNvSpPr txBox="1"/>
          <p:nvPr>
            <p:ph type="title"/>
          </p:nvPr>
        </p:nvSpPr>
        <p:spPr>
          <a:xfrm>
            <a:off x="952500" y="412750"/>
            <a:ext cx="11099800" cy="2120900"/>
          </a:xfrm>
          <a:prstGeom prst="rect">
            <a:avLst/>
          </a:prstGeom>
        </p:spPr>
        <p:txBody>
          <a:bodyPr/>
          <a:lstStyle/>
          <a:p>
            <a:pPr/>
            <a:r>
              <a:t>Swift 배열</a:t>
            </a:r>
          </a:p>
        </p:txBody>
      </p:sp>
      <p:sp>
        <p:nvSpPr>
          <p:cNvPr id="141" name="배열의 조작 - 마지막 위치에 요소 추가(append) &lt;배열의 이름&gt;.append( &lt;요소&gt; )  var strArray7 = [“A”, “B”, “C”] strArray7.append(“D”) print(strArray7)                  // [“A”, “B”, “C”, “D”]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배열의 조작 - 마지막 위치에 요소 추가(append)</a:t>
            </a:r>
            <a:br/>
            <a:r>
              <a:t>&lt;배열의 이름&gt;.append( &lt;요소&gt; )</a:t>
            </a:r>
            <a:br/>
            <a:br/>
            <a:r>
              <a:t>var strArray7 = [“A”, “B”, “C”]</a:t>
            </a:r>
            <a:br/>
            <a:r>
              <a:t>strArray7.append(“D”)</a:t>
            </a:r>
            <a:br/>
            <a:r>
              <a:t>print(strArray7)                 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// [“A”, “B”, “C”, “D”]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wift 배열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Swift 배열</a:t>
            </a:r>
          </a:p>
        </p:txBody>
      </p:sp>
      <p:sp>
        <p:nvSpPr>
          <p:cNvPr id="144" name="배열의 조작 - 지정한 위치에 요소 추가(insert) &lt;배열의 이름&gt;.insert( &lt;요소&gt;, at:&lt;지정 위치&gt; )  var strArray8 = [“A”, “B”, “C”] strArray8.insert(“X”, at:1) print(strArray8)                        // [“A”,”X”,”B”,”C”]"/>
          <p:cNvSpPr txBox="1"/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/>
          <a:lstStyle/>
          <a:p>
            <a:pPr/>
            <a:r>
              <a:t>배열의 조작 - 지정한 위치에 요소 추가(insert)</a:t>
            </a:r>
            <a:br/>
            <a:r>
              <a:t>&lt;배열의 이름&gt;.insert( &lt;요소&gt;, at:&lt;지정 위치&gt; )</a:t>
            </a:r>
            <a:br/>
            <a:br/>
            <a:r>
              <a:t>var strArray8 = [“A”, “B”, “C”]</a:t>
            </a:r>
            <a:br/>
            <a:r>
              <a:t>strArray8.insert(“X”, at:1)</a:t>
            </a:r>
            <a:br/>
            <a:r>
              <a:t>print(strArray8)                        </a:t>
            </a:r>
            <a:r>
              <a:rPr>
                <a:solidFill>
                  <a:schemeClr val="accent2">
                    <a:hueOff val="-1342298"/>
                    <a:satOff val="-4651"/>
                    <a:lumOff val="19617"/>
                  </a:schemeClr>
                </a:solidFill>
              </a:rPr>
              <a:t>// [“A”,”X”,”B”,”C”]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